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3" r:id="rId4"/>
    <p:sldId id="257" r:id="rId5"/>
    <p:sldId id="258" r:id="rId6"/>
    <p:sldId id="260" r:id="rId8"/>
    <p:sldId id="262" r:id="rId9"/>
    <p:sldId id="265" r:id="rId10"/>
    <p:sldId id="266" r:id="rId11"/>
    <p:sldId id="267" r:id="rId12"/>
    <p:sldId id="268" r:id="rId13"/>
    <p:sldId id="274" r:id="rId14"/>
    <p:sldId id="270" r:id="rId15"/>
    <p:sldId id="264" r:id="rId16"/>
    <p:sldId id="277" r:id="rId17"/>
    <p:sldId id="278" r:id="rId18"/>
    <p:sldId id="279" r:id="rId19"/>
    <p:sldId id="280" r:id="rId20"/>
    <p:sldId id="281" r:id="rId21"/>
    <p:sldId id="28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9.xml"/><Relationship Id="rId2" Type="http://schemas.openxmlformats.org/officeDocument/2006/relationships/image" Target="../media/image17.png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9.png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2.png"/><Relationship Id="rId3" Type="http://schemas.openxmlformats.org/officeDocument/2006/relationships/tags" Target="../tags/tag34.xml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image" Target="../media/image24.png"/><Relationship Id="rId10" Type="http://schemas.openxmlformats.org/officeDocument/2006/relationships/tags" Target="../tags/tag39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image" Target="../media/image26.png"/><Relationship Id="rId3" Type="http://schemas.openxmlformats.org/officeDocument/2006/relationships/tags" Target="../tags/tag49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2.xml"/><Relationship Id="rId23" Type="http://schemas.openxmlformats.org/officeDocument/2006/relationships/hyperlink" Target="https://starrailstation.com/" TargetMode="Externa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image" Target="../media/image25.png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29.png"/><Relationship Id="rId5" Type="http://schemas.openxmlformats.org/officeDocument/2006/relationships/tags" Target="../tags/tag70.xml"/><Relationship Id="rId4" Type="http://schemas.openxmlformats.org/officeDocument/2006/relationships/image" Target="../media/image28.png"/><Relationship Id="rId3" Type="http://schemas.openxmlformats.org/officeDocument/2006/relationships/tags" Target="../tags/tag69.xml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80.xml"/><Relationship Id="rId7" Type="http://schemas.openxmlformats.org/officeDocument/2006/relationships/image" Target="../media/image33.png"/><Relationship Id="rId6" Type="http://schemas.openxmlformats.org/officeDocument/2006/relationships/tags" Target="../tags/tag79.xml"/><Relationship Id="rId5" Type="http://schemas.openxmlformats.org/officeDocument/2006/relationships/image" Target="../media/image32.png"/><Relationship Id="rId4" Type="http://schemas.openxmlformats.org/officeDocument/2006/relationships/tags" Target="../tags/tag78.xml"/><Relationship Id="rId3" Type="http://schemas.openxmlformats.org/officeDocument/2006/relationships/image" Target="../media/image31.png"/><Relationship Id="rId2" Type="http://schemas.openxmlformats.org/officeDocument/2006/relationships/tags" Target="../tags/tag77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image" Target="../media/image36.png"/><Relationship Id="rId12" Type="http://schemas.openxmlformats.org/officeDocument/2006/relationships/tags" Target="../tags/tag82.xml"/><Relationship Id="rId11" Type="http://schemas.openxmlformats.org/officeDocument/2006/relationships/image" Target="../media/image35.png"/><Relationship Id="rId10" Type="http://schemas.openxmlformats.org/officeDocument/2006/relationships/tags" Target="../tags/tag81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38.png"/><Relationship Id="rId3" Type="http://schemas.openxmlformats.org/officeDocument/2006/relationships/tags" Target="../tags/tag89.xml"/><Relationship Id="rId2" Type="http://schemas.openxmlformats.org/officeDocument/2006/relationships/image" Target="../media/image37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10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12.png"/><Relationship Id="rId3" Type="http://schemas.openxmlformats.org/officeDocument/2006/relationships/tags" Target="../tags/tag9.xml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tags" Target="../tags/tag16.xml"/><Relationship Id="rId4" Type="http://schemas.openxmlformats.org/officeDocument/2006/relationships/image" Target="../media/image14.png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45000"/>
          </a:blip>
          <a:srcRect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7650" y="108585"/>
            <a:ext cx="9530715" cy="6109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RDBMS Designed for Beginners about</a:t>
            </a:r>
            <a:endParaRPr lang="en-US" altLang="zh-CN" sz="4000" b="1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r>
              <a:rPr lang="en-US" altLang="zh-CN" sz="40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Hongkai: Star Rail</a:t>
            </a:r>
            <a:endParaRPr lang="en-US" altLang="zh-CN" sz="4000" b="1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r>
              <a:rPr lang="en-US" altLang="zh-CN" sz="2400" b="1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by Group 7</a:t>
            </a:r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pPr indent="457200"/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Yidong Lyu 222041019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Jiale Yu 222041021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Youyi Wei 222041018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Hongxuan Li 222041047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Yang Yang 222041011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charset="0"/>
                <a:ea typeface="HONOR Sans" panose="00000200000000000000" charset="-122"/>
                <a:cs typeface="Times New Roman" panose="02020603050405020304" charset="0"/>
              </a:rPr>
              <a:t>Xiaoyu Song 222041046</a:t>
            </a:r>
            <a:endParaRPr lang="en-US" altLang="zh-CN" sz="240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charset="0"/>
              <a:ea typeface="HONOR Sans" panose="00000200000000000000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Light Cone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640" y="1243965"/>
            <a:ext cx="2475230" cy="5171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2375" y="1243965"/>
            <a:ext cx="2395220" cy="517080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461895" y="4518025"/>
            <a:ext cx="594995" cy="5715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48995" y="4702175"/>
            <a:ext cx="373380" cy="381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222375" y="5108575"/>
            <a:ext cx="1492250" cy="635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16550" y="3787775"/>
            <a:ext cx="442595" cy="381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803650" y="3978275"/>
            <a:ext cx="728980" cy="5715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67200" y="4365625"/>
            <a:ext cx="1611630" cy="635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03650" y="4557395"/>
            <a:ext cx="1732280" cy="508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76750" y="5290185"/>
            <a:ext cx="1478280" cy="889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803650" y="5495925"/>
            <a:ext cx="123698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33185" y="1325880"/>
            <a:ext cx="504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Problem</a:t>
            </a:r>
            <a:r>
              <a:rPr lang="en-US" altLang="zh-CN" sz="2000"/>
              <a:t>:</a:t>
            </a:r>
            <a:endParaRPr lang="en-US" altLang="zh-CN" sz="2000"/>
          </a:p>
          <a:p>
            <a:r>
              <a:rPr lang="en-US" altLang="zh-CN" sz="2000"/>
              <a:t>The number of effects of one light cone varies.</a:t>
            </a:r>
            <a:endParaRPr lang="en-US" altLang="zh-CN" sz="2000"/>
          </a:p>
        </p:txBody>
      </p:sp>
      <p:sp>
        <p:nvSpPr>
          <p:cNvPr id="16" name="文本框 15"/>
          <p:cNvSpPr txBox="1"/>
          <p:nvPr/>
        </p:nvSpPr>
        <p:spPr>
          <a:xfrm>
            <a:off x="6433185" y="3586480"/>
            <a:ext cx="5433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Main idea of re-organizing</a:t>
            </a:r>
            <a:r>
              <a:rPr lang="en-US" altLang="zh-CN" sz="2000">
                <a:solidFill>
                  <a:srgbClr val="FF0000"/>
                </a:solidFill>
              </a:rPr>
              <a:t>:</a:t>
            </a:r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000"/>
              <a:t>Break them down!</a:t>
            </a:r>
            <a:endParaRPr lang="en-US" altLang="zh-CN" sz="2000"/>
          </a:p>
          <a:p>
            <a:r>
              <a:rPr lang="en-US" altLang="zh-CN" sz="2000"/>
              <a:t>First split each of the effect</a:t>
            </a:r>
            <a:endParaRPr lang="en-US" altLang="zh-CN" sz="2000"/>
          </a:p>
          <a:p>
            <a:r>
              <a:rPr lang="en-US" altLang="zh-CN" sz="2000"/>
              <a:t>Then split the </a:t>
            </a:r>
            <a:r>
              <a:rPr lang="en-US" altLang="zh-CN" sz="2000" b="1"/>
              <a:t>direction</a:t>
            </a:r>
            <a:r>
              <a:rPr lang="en-US" altLang="zh-CN" sz="2000"/>
              <a:t> and </a:t>
            </a:r>
            <a:r>
              <a:rPr lang="en-US" altLang="zh-CN" sz="2000" b="1"/>
              <a:t>number</a:t>
            </a:r>
            <a:r>
              <a:rPr lang="en-US" altLang="zh-CN" sz="2000"/>
              <a:t> of one effect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Light Cone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98905" y="4705985"/>
            <a:ext cx="9393555" cy="205930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76250" y="1162685"/>
            <a:ext cx="504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Unlike the characters, light cones </a:t>
            </a:r>
            <a:r>
              <a:rPr lang="en-US" altLang="zh-CN" sz="2000" b="1"/>
              <a:t>cannot be uniquely determined</a:t>
            </a:r>
            <a:r>
              <a:rPr lang="en-US" altLang="zh-CN" sz="2000"/>
              <a:t> by Lc_ID only.</a:t>
            </a:r>
            <a:endParaRPr lang="en-US" altLang="zh-CN" sz="2000"/>
          </a:p>
        </p:txBody>
      </p:sp>
      <p:sp>
        <p:nvSpPr>
          <p:cNvPr id="4" name="右箭头 3"/>
          <p:cNvSpPr/>
          <p:nvPr/>
        </p:nvSpPr>
        <p:spPr>
          <a:xfrm>
            <a:off x="5516880" y="1277620"/>
            <a:ext cx="584835" cy="4762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559550" y="1162685"/>
            <a:ext cx="4726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Add effect_ID combined with Lc_ID to form the primary key</a:t>
            </a:r>
            <a:endParaRPr lang="en-US" altLang="zh-CN" sz="20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459865" y="3597910"/>
            <a:ext cx="282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‘lightcone_skills.csv’</a:t>
            </a:r>
            <a:endParaRPr lang="en-US" altLang="zh-CN" sz="2400" b="1"/>
          </a:p>
        </p:txBody>
      </p:sp>
      <p:cxnSp>
        <p:nvCxnSpPr>
          <p:cNvPr id="9" name="直接箭头连接符 8"/>
          <p:cNvCxnSpPr/>
          <p:nvPr>
            <p:custDataLst>
              <p:tags r:id="rId6"/>
            </p:custDataLst>
          </p:nvPr>
        </p:nvCxnSpPr>
        <p:spPr>
          <a:xfrm flipV="1">
            <a:off x="4544695" y="2583815"/>
            <a:ext cx="480060" cy="312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 flipH="1" flipV="1">
            <a:off x="5704840" y="2583815"/>
            <a:ext cx="387985" cy="312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4715510" y="2185035"/>
            <a:ext cx="1530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primary key</a:t>
            </a:r>
            <a:endParaRPr lang="en-US" altLang="zh-CN" sz="2000" b="1" u="sng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33240" y="2900045"/>
            <a:ext cx="7502525" cy="153162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6977380" y="2290445"/>
            <a:ext cx="149542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direction of effect</a:t>
            </a:r>
            <a:endParaRPr lang="en-US" altLang="zh-CN" sz="1400"/>
          </a:p>
        </p:txBody>
      </p:sp>
      <p:cxnSp>
        <p:nvCxnSpPr>
          <p:cNvPr id="14" name="直接箭头连接符 13"/>
          <p:cNvCxnSpPr>
            <a:endCxn id="13" idx="2"/>
          </p:cNvCxnSpPr>
          <p:nvPr>
            <p:custDataLst>
              <p:tags r:id="rId12"/>
            </p:custDataLst>
          </p:nvPr>
        </p:nvCxnSpPr>
        <p:spPr>
          <a:xfrm flipV="1">
            <a:off x="7708900" y="2583815"/>
            <a:ext cx="16510" cy="31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9092565" y="2290445"/>
            <a:ext cx="149542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numbers of effect</a:t>
            </a:r>
            <a:endParaRPr lang="en-US" altLang="zh-CN" sz="1400"/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8526780" y="2896870"/>
            <a:ext cx="2178050" cy="13716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>
            <p:custDataLst>
              <p:tags r:id="rId15"/>
            </p:custDataLst>
          </p:nvPr>
        </p:nvCxnSpPr>
        <p:spPr>
          <a:xfrm flipV="1">
            <a:off x="9831705" y="2583815"/>
            <a:ext cx="16510" cy="31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Relics &amp; Ornaments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54735"/>
            <a:ext cx="5909310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22010" y="1054735"/>
            <a:ext cx="6269990" cy="22606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70510" y="3431540"/>
            <a:ext cx="6310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Also apply the idea ‘</a:t>
            </a:r>
            <a:r>
              <a:rPr lang="en-US" altLang="zh-CN" sz="2000" b="1">
                <a:solidFill>
                  <a:srgbClr val="FF0000"/>
                </a:solidFill>
              </a:rPr>
              <a:t>break down</a:t>
            </a:r>
            <a:r>
              <a:rPr lang="en-US" altLang="zh-CN" sz="2000"/>
              <a:t>’ used in light cone relation</a:t>
            </a:r>
            <a:endParaRPr lang="en-US" altLang="zh-CN" sz="2000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396490" y="2311400"/>
            <a:ext cx="278765" cy="35814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8391525" y="2486025"/>
            <a:ext cx="265430" cy="18415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010" y="4260850"/>
            <a:ext cx="3896360" cy="911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22010" y="4260850"/>
            <a:ext cx="6169660" cy="90868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>
            <p:custDataLst>
              <p:tags r:id="rId12"/>
            </p:custDataLst>
          </p:nvPr>
        </p:nvCxnSpPr>
        <p:spPr>
          <a:xfrm flipV="1">
            <a:off x="3013710" y="4112260"/>
            <a:ext cx="181610" cy="173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3195320" y="3827780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u="sng"/>
              <a:t>primary key</a:t>
            </a:r>
            <a:endParaRPr lang="en-US" altLang="zh-CN" b="1" u="sng"/>
          </a:p>
        </p:txBody>
      </p:sp>
      <p:cxnSp>
        <p:nvCxnSpPr>
          <p:cNvPr id="12" name="直接箭头连接符 11"/>
          <p:cNvCxnSpPr/>
          <p:nvPr>
            <p:custDataLst>
              <p:tags r:id="rId14"/>
            </p:custDataLst>
          </p:nvPr>
        </p:nvCxnSpPr>
        <p:spPr>
          <a:xfrm flipV="1">
            <a:off x="8404225" y="4114800"/>
            <a:ext cx="181610" cy="173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8585835" y="3830320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u="sng"/>
              <a:t>primary key</a:t>
            </a:r>
            <a:endParaRPr lang="en-US" altLang="zh-CN" b="1" u="sng"/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8731250" y="4260850"/>
            <a:ext cx="3407410" cy="1007745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17"/>
            </p:custDataLst>
          </p:nvPr>
        </p:nvCxnSpPr>
        <p:spPr>
          <a:xfrm>
            <a:off x="9932035" y="5330825"/>
            <a:ext cx="1905" cy="273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5828030" y="5666105"/>
            <a:ext cx="63106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Different from light cone, effects here are made into </a:t>
            </a:r>
            <a:r>
              <a:rPr lang="en-US" altLang="zh-CN" sz="2000" b="1">
                <a:solidFill>
                  <a:srgbClr val="FF0000"/>
                </a:solidFill>
              </a:rPr>
              <a:t>more columns</a:t>
            </a:r>
            <a:r>
              <a:rPr lang="en-US" altLang="zh-CN" sz="2000"/>
              <a:t> insdead of adding more attributes as P.K., which satisfies the design so far.</a:t>
            </a:r>
            <a:endParaRPr lang="en-US" altLang="zh-CN" sz="2000"/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270510" y="5501640"/>
            <a:ext cx="4040505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Conforms to BCNF:</a:t>
            </a:r>
            <a:endParaRPr lang="en-US" altLang="zh-CN" b="1"/>
          </a:p>
          <a:p>
            <a:r>
              <a:rPr lang="en-US" altLang="zh-CN"/>
              <a:t>All other attributes can be </a:t>
            </a:r>
            <a:r>
              <a:rPr lang="en-US" altLang="zh-CN" b="1"/>
              <a:t>uniquely determined</a:t>
            </a:r>
            <a:r>
              <a:rPr lang="en-US" altLang="zh-CN"/>
              <a:t> by CR_ID or PO_ID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Data Sources</a:t>
            </a:r>
            <a:endParaRPr lang="en-US" altLang="zh-CN"/>
          </a:p>
        </p:txBody>
      </p:sp>
      <p:grpSp>
        <p:nvGrpSpPr>
          <p:cNvPr id="26" name="组合 25"/>
          <p:cNvGrpSpPr/>
          <p:nvPr/>
        </p:nvGrpSpPr>
        <p:grpSpPr>
          <a:xfrm>
            <a:off x="607416" y="2784980"/>
            <a:ext cx="8784622" cy="3010161"/>
            <a:chOff x="426895" y="2335400"/>
            <a:chExt cx="8784622" cy="3010161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808" y="2335400"/>
              <a:ext cx="4023709" cy="30101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39" r="45935"/>
            <a:stretch>
              <a:fillRect/>
            </a:stretch>
          </p:blipFill>
          <p:spPr>
            <a:xfrm>
              <a:off x="426895" y="2335400"/>
              <a:ext cx="4760913" cy="3010161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8797835" y="4043368"/>
              <a:ext cx="394089" cy="1282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1462393" y="2556381"/>
              <a:ext cx="460465" cy="281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1333941" y="3368456"/>
              <a:ext cx="460465" cy="175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848439" y="4043369"/>
              <a:ext cx="1849041" cy="2514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700044" y="4576773"/>
              <a:ext cx="464056" cy="168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700044" y="4982940"/>
              <a:ext cx="464056" cy="168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3323304" y="3840480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3362490" y="4166377"/>
              <a:ext cx="778433" cy="1611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3277152" y="3253739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4372688" y="3414174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4372688" y="3092630"/>
              <a:ext cx="778433" cy="1611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16"/>
              </p:custDataLst>
            </p:nvPr>
          </p:nvSpPr>
          <p:spPr>
            <a:xfrm>
              <a:off x="4668132" y="2354993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4668131" y="2675837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3315688" y="2502288"/>
              <a:ext cx="825235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5850475" y="2945258"/>
              <a:ext cx="857302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7204768" y="2945258"/>
              <a:ext cx="857302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8145431" y="2945258"/>
              <a:ext cx="1029397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>
            <p:custDataLst>
              <p:tags r:id="rId22"/>
            </p:custDataLst>
          </p:nvPr>
        </p:nvSpPr>
        <p:spPr>
          <a:xfrm>
            <a:off x="561061" y="1275495"/>
            <a:ext cx="5059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Collect and classify the information within the red box in the following picture using </a:t>
            </a:r>
            <a:r>
              <a:rPr lang="en-US" altLang="zh-CN" b="1" dirty="0"/>
              <a:t>selenium</a:t>
            </a:r>
            <a:r>
              <a:rPr lang="en-US" altLang="zh-CN" dirty="0"/>
              <a:t> and </a:t>
            </a:r>
            <a:r>
              <a:rPr lang="en-US" altLang="zh-CN" b="1" dirty="0"/>
              <a:t>bs4</a:t>
            </a:r>
            <a:r>
              <a:rPr lang="en-US" altLang="zh-CN" dirty="0"/>
              <a:t> from </a:t>
            </a:r>
            <a:r>
              <a:rPr lang="en-US" altLang="zh-CN" dirty="0">
                <a:hlinkClick r:id="rId23"/>
              </a:rPr>
              <a:t>https://starrailstation.com</a:t>
            </a:r>
            <a:r>
              <a:rPr lang="en-US" altLang="zh-CN" dirty="0"/>
              <a:t> for every character and in-game item.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074" y="1199917"/>
            <a:ext cx="3958309" cy="1812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b="15191"/>
          <a:stretch>
            <a:fillRect/>
          </a:stretch>
        </p:blipFill>
        <p:spPr>
          <a:xfrm>
            <a:off x="7682865" y="4866005"/>
            <a:ext cx="2714625" cy="1607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02047" y="360321"/>
            <a:ext cx="4430548" cy="3598165"/>
          </a:xfrm>
          <a:prstGeom prst="rect">
            <a:avLst/>
          </a:prstGeom>
        </p:spPr>
      </p:pic>
      <p:sp>
        <p:nvSpPr>
          <p:cNvPr id="13" name="右大括号 12"/>
          <p:cNvSpPr/>
          <p:nvPr>
            <p:custDataLst>
              <p:tags r:id="rId7"/>
            </p:custDataLst>
          </p:nvPr>
        </p:nvSpPr>
        <p:spPr>
          <a:xfrm>
            <a:off x="4538598" y="2480154"/>
            <a:ext cx="334029" cy="20568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>
            <p:custDataLst>
              <p:tags r:id="rId8"/>
            </p:custDataLst>
          </p:nvPr>
        </p:nvSpPr>
        <p:spPr>
          <a:xfrm>
            <a:off x="5192038" y="3363238"/>
            <a:ext cx="1584543" cy="200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箭头: 下 16"/>
          <p:cNvSpPr/>
          <p:nvPr>
            <p:custDataLst>
              <p:tags r:id="rId9"/>
            </p:custDataLst>
          </p:nvPr>
        </p:nvSpPr>
        <p:spPr>
          <a:xfrm>
            <a:off x="9117112" y="4108537"/>
            <a:ext cx="200417" cy="6075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Data Import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5960" y="3708400"/>
            <a:ext cx="3238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Table Presentation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3"/>
          <a:srcRect r="20718" b="12580"/>
          <a:stretch>
            <a:fillRect/>
          </a:stretch>
        </p:blipFill>
        <p:spPr>
          <a:xfrm>
            <a:off x="24130" y="2504440"/>
            <a:ext cx="1993900" cy="1473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6117" b="25222"/>
          <a:stretch>
            <a:fillRect/>
          </a:stretch>
        </p:blipFill>
        <p:spPr>
          <a:xfrm>
            <a:off x="2684456" y="981966"/>
            <a:ext cx="3519486" cy="9762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r="8717" b="34914"/>
          <a:stretch>
            <a:fillRect/>
          </a:stretch>
        </p:blipFill>
        <p:spPr>
          <a:xfrm>
            <a:off x="2208467" y="3340655"/>
            <a:ext cx="9965516" cy="9762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-755" r="5988" b="174"/>
          <a:stretch>
            <a:fillRect/>
          </a:stretch>
        </p:blipFill>
        <p:spPr>
          <a:xfrm>
            <a:off x="2139950" y="2099945"/>
            <a:ext cx="10039350" cy="1099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5245" y="5757624"/>
            <a:ext cx="6258864" cy="101666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35400" y="4462874"/>
            <a:ext cx="7456734" cy="1023721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>
            <p:custDataLst>
              <p:tags r:id="rId14"/>
            </p:custDataLst>
          </p:nvPr>
        </p:nvCxnSpPr>
        <p:spPr>
          <a:xfrm flipV="1">
            <a:off x="1345844" y="1511849"/>
            <a:ext cx="1265129" cy="15323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6" idx="1"/>
          </p:cNvCxnSpPr>
          <p:nvPr>
            <p:custDataLst>
              <p:tags r:id="rId15"/>
            </p:custDataLst>
          </p:nvPr>
        </p:nvCxnSpPr>
        <p:spPr>
          <a:xfrm flipV="1">
            <a:off x="1607971" y="2650103"/>
            <a:ext cx="532130" cy="5715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>
            <a:off x="1718016" y="3467649"/>
            <a:ext cx="54184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7"/>
            </p:custDataLst>
          </p:nvPr>
        </p:nvCxnSpPr>
        <p:spPr>
          <a:xfrm>
            <a:off x="1907902" y="3759382"/>
            <a:ext cx="427498" cy="91886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18"/>
            </p:custDataLst>
          </p:nvPr>
        </p:nvCxnSpPr>
        <p:spPr>
          <a:xfrm>
            <a:off x="1503636" y="3902244"/>
            <a:ext cx="261106" cy="170941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6629" y="4590881"/>
            <a:ext cx="6469012" cy="1985374"/>
          </a:xfr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29" y="1482126"/>
            <a:ext cx="6334971" cy="2382555"/>
          </a:xfrm>
          <a:prstGeom prst="rect">
            <a:avLst/>
          </a:prstGeom>
        </p:spPr>
      </p:pic>
      <p:sp>
        <p:nvSpPr>
          <p:cNvPr id="11" name="矩形: 圆角 10"/>
          <p:cNvSpPr/>
          <p:nvPr>
            <p:custDataLst>
              <p:tags r:id="rId5"/>
            </p:custDataLst>
          </p:nvPr>
        </p:nvSpPr>
        <p:spPr>
          <a:xfrm>
            <a:off x="7772399" y="3099292"/>
            <a:ext cx="1584543" cy="7086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>
            <p:custDataLst>
              <p:tags r:id="rId6"/>
            </p:custDataLst>
          </p:nvPr>
        </p:nvSpPr>
        <p:spPr>
          <a:xfrm>
            <a:off x="10480109" y="3099292"/>
            <a:ext cx="1584543" cy="7086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箭头: 下弧形 13"/>
          <p:cNvSpPr/>
          <p:nvPr>
            <p:custDataLst>
              <p:tags r:id="rId7"/>
            </p:custDataLst>
          </p:nvPr>
        </p:nvSpPr>
        <p:spPr>
          <a:xfrm>
            <a:off x="8893481" y="3954135"/>
            <a:ext cx="2386207" cy="407096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下弧形 14"/>
          <p:cNvSpPr/>
          <p:nvPr>
            <p:custDataLst>
              <p:tags r:id="rId8"/>
            </p:custDataLst>
          </p:nvPr>
        </p:nvSpPr>
        <p:spPr>
          <a:xfrm flipH="1" flipV="1">
            <a:off x="8686801" y="2422884"/>
            <a:ext cx="2467627" cy="501041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875739" y="3161580"/>
            <a:ext cx="137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/>
              <a:t>Constraint Setting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0583449" y="3149398"/>
            <a:ext cx="137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/>
              <a:t>Data</a:t>
            </a:r>
            <a:endParaRPr lang="en-US" altLang="zh-CN" dirty="0"/>
          </a:p>
          <a:p>
            <a:pPr algn="ctr"/>
            <a:r>
              <a:rPr lang="en-US" altLang="zh-CN" dirty="0"/>
              <a:t>Checking</a:t>
            </a:r>
            <a:endParaRPr lang="zh-CN" altLang="en-US" dirty="0"/>
          </a:p>
        </p:txBody>
      </p:sp>
      <p:sp>
        <p:nvSpPr>
          <p:cNvPr id="22" name="箭头: 下 21"/>
          <p:cNvSpPr/>
          <p:nvPr>
            <p:custDataLst>
              <p:tags r:id="rId11"/>
            </p:custDataLst>
          </p:nvPr>
        </p:nvSpPr>
        <p:spPr>
          <a:xfrm>
            <a:off x="8592855" y="4033381"/>
            <a:ext cx="93946" cy="12087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7581379" y="4406215"/>
            <a:ext cx="105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success</a:t>
            </a:r>
            <a:endParaRPr lang="zh-CN" altLang="en-US" dirty="0"/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839878" y="4406215"/>
            <a:ext cx="6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fail</a:t>
            </a:r>
            <a:endParaRPr lang="zh-CN" altLang="en-US" dirty="0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59341" y="1878185"/>
            <a:ext cx="6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try</a:t>
            </a:r>
            <a:endParaRPr lang="zh-CN" altLang="en-US" dirty="0"/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8123649" y="5297549"/>
            <a:ext cx="112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Next step</a:t>
            </a:r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537053" y="1063377"/>
            <a:ext cx="1335588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Primary Key</a:t>
            </a:r>
            <a:endParaRPr lang="zh-CN" altLang="en-US" dirty="0"/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485801" y="4095144"/>
            <a:ext cx="1305421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Foreign Key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Constraint Setting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ER generated by workbench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60" y="957580"/>
            <a:ext cx="8361045" cy="5875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</a:t>
            </a:r>
            <a:r>
              <a:rPr lang="en-US" altLang="zh-CN"/>
              <a:t>Query for Strategy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056130"/>
            <a:ext cx="4371340" cy="643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5707" b="-1250"/>
          <a:stretch>
            <a:fillRect/>
          </a:stretch>
        </p:blipFill>
        <p:spPr>
          <a:xfrm>
            <a:off x="8072755" y="1939925"/>
            <a:ext cx="164592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" y="3756025"/>
            <a:ext cx="5007610" cy="438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27223" b="48253"/>
          <a:stretch>
            <a:fillRect/>
          </a:stretch>
        </p:blipFill>
        <p:spPr>
          <a:xfrm>
            <a:off x="8072755" y="3351530"/>
            <a:ext cx="2624455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540" y="5251450"/>
            <a:ext cx="5240020" cy="831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6990" y="5483860"/>
            <a:ext cx="3435985" cy="36703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908800" y="2308225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6908800" y="3826510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911975" y="5433060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43990" y="1368425"/>
            <a:ext cx="365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improve critical damage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443990" y="3051175"/>
            <a:ext cx="5014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know which suits can be obtained together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443990" y="4535805"/>
            <a:ext cx="5293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know the recommended match for a Character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321550" y="245745"/>
            <a:ext cx="4365625" cy="11226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They are all practical 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game scenarios!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62990" y="2851785"/>
            <a:ext cx="4158615" cy="1416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Thank you!</a:t>
            </a:r>
            <a:endParaRPr lang="en-US" altLang="zh-CN" sz="4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75" y="2478405"/>
            <a:ext cx="7208520" cy="369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what is Hongkai: Star Rail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93395" y="1156335"/>
            <a:ext cx="7583170" cy="1081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2023 TGA best mobile game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ym typeface="+mn-ea"/>
              </a:rPr>
              <a:t>A </a:t>
            </a:r>
            <a:r>
              <a:rPr lang="en-US" altLang="zh-CN" sz="2800" b="1">
                <a:sym typeface="+mn-ea"/>
              </a:rPr>
              <a:t>turn-based</a:t>
            </a:r>
            <a:r>
              <a:rPr lang="en-US" altLang="zh-CN" sz="2800">
                <a:sym typeface="+mn-ea"/>
              </a:rPr>
              <a:t> role-playing game</a:t>
            </a:r>
            <a:endParaRPr lang="en-US" altLang="zh-CN" sz="2800"/>
          </a:p>
        </p:txBody>
      </p:sp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5"/>
          <a:srcRect r="59638"/>
          <a:stretch>
            <a:fillRect/>
          </a:stretch>
        </p:blipFill>
        <p:spPr>
          <a:xfrm>
            <a:off x="9471660" y="2478405"/>
            <a:ext cx="2677795" cy="369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右箭头 5"/>
          <p:cNvSpPr/>
          <p:nvPr>
            <p:custDataLst>
              <p:tags r:id="rId6"/>
            </p:custDataLst>
          </p:nvPr>
        </p:nvSpPr>
        <p:spPr>
          <a:xfrm>
            <a:off x="7836535" y="4156710"/>
            <a:ext cx="1202690" cy="342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30135" y="3771900"/>
            <a:ext cx="201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UTC+8 10:00 Dec 8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830" y="1325880"/>
            <a:ext cx="9061450" cy="5924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/>
              <a:t>Initially, we are inspired by the ‘</a:t>
            </a:r>
            <a:r>
              <a:rPr lang="en-US" altLang="zh-CN" b="1"/>
              <a:t>Data Bank</a:t>
            </a:r>
            <a:r>
              <a:rPr lang="en-US" altLang="zh-CN"/>
              <a:t>’ in the game.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847215"/>
            <a:ext cx="10201910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79920" y="2005965"/>
            <a:ext cx="5212080" cy="159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The information is not enough!</a:t>
            </a:r>
            <a:endParaRPr lang="en-US" altLang="zh-CN" sz="2800"/>
          </a:p>
          <a:p>
            <a:r>
              <a:rPr lang="en-US" altLang="zh-CN" sz="2800"/>
              <a:t>Data Bank is story-biased.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2148840"/>
            <a:ext cx="5681980" cy="2739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62245" y="2148840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2245" y="2778760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B0F0"/>
                </a:solidFill>
              </a:rPr>
              <a:t>√</a:t>
            </a:r>
            <a:endParaRPr lang="en-US" altLang="zh-CN" sz="200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62245" y="330009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B0F0"/>
                </a:solidFill>
              </a:rPr>
              <a:t>√</a:t>
            </a:r>
            <a:endParaRPr lang="en-US" altLang="zh-CN" sz="2000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62245" y="386905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11570" y="443166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5775" y="1111885"/>
            <a:ext cx="828103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What do we need? Combat-related data!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1667510"/>
            <a:ext cx="11221720" cy="5087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014200" cy="1325880"/>
          </a:xfrm>
        </p:spPr>
        <p:txBody>
          <a:bodyPr>
            <a:normAutofit/>
          </a:bodyPr>
          <a:p>
            <a:r>
              <a:rPr lang="en-US" altLang="zh-CN"/>
              <a:t>   Background: why this topic is worth exploring?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5775" y="1111885"/>
            <a:ext cx="9597390" cy="2317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Why it can be done with RDBMS?</a:t>
            </a:r>
            <a:endParaRPr lang="en-US" altLang="zh-CN" sz="2800"/>
          </a:p>
          <a:p>
            <a:endParaRPr lang="zh-CN" altLang="en-US" sz="2800"/>
          </a:p>
          <a:p>
            <a:r>
              <a:rPr lang="en-US" altLang="zh-CN" sz="2800"/>
              <a:t>In order to advance the game process, we should focus on the </a:t>
            </a:r>
            <a:r>
              <a:rPr lang="en-US" altLang="zh-CN" sz="2800" b="1">
                <a:solidFill>
                  <a:srgbClr val="FF0000"/>
                </a:solidFill>
              </a:rPr>
              <a:t>static</a:t>
            </a:r>
            <a:r>
              <a:rPr lang="en-US" altLang="zh-CN" sz="2800"/>
              <a:t> data </a:t>
            </a:r>
            <a:r>
              <a:rPr lang="en-US" altLang="zh-CN" sz="2800" b="1"/>
              <a:t>out of the combat</a:t>
            </a:r>
            <a:r>
              <a:rPr lang="en-US" altLang="zh-CN" sz="2800"/>
              <a:t>, especially </a:t>
            </a:r>
            <a:r>
              <a:rPr lang="en-US" altLang="zh-CN" sz="2800" b="1"/>
              <a:t>suit-matching</a:t>
            </a:r>
            <a:r>
              <a:rPr lang="en-US" altLang="zh-CN" sz="2800"/>
              <a:t>.</a:t>
            </a:r>
            <a:endParaRPr lang="en-US" altLang="zh-CN" sz="2800"/>
          </a:p>
          <a:p>
            <a:r>
              <a:rPr lang="en-US" altLang="zh-CN" sz="2800"/>
              <a:t>=&gt;  Only fixed </a:t>
            </a:r>
            <a:r>
              <a:rPr lang="en-US" altLang="zh-CN" sz="2800" b="1"/>
              <a:t>panel</a:t>
            </a:r>
            <a:r>
              <a:rPr lang="en-US" altLang="zh-CN" sz="2800"/>
              <a:t> data is considered. 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65" y="3321050"/>
            <a:ext cx="2642235" cy="3429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65" y="3316605"/>
            <a:ext cx="2276475" cy="3435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5" y="3700145"/>
            <a:ext cx="4109085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08405"/>
            <a:ext cx="12184380" cy="5301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EER(</a:t>
            </a:r>
            <a:r>
              <a:rPr lang="en-US" altLang="zh-CN"/>
              <a:t>partial)</a:t>
            </a:r>
            <a:endParaRPr lang="en-US" altLang="zh-CN"/>
          </a:p>
        </p:txBody>
      </p:sp>
      <p:sp>
        <p:nvSpPr>
          <p:cNvPr id="4" name="流程图: 过程 3"/>
          <p:cNvSpPr/>
          <p:nvPr/>
        </p:nvSpPr>
        <p:spPr>
          <a:xfrm>
            <a:off x="2297430" y="3763645"/>
            <a:ext cx="1129665" cy="42291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1114425" y="5270500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limited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3359785" y="5270500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resident 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61285" y="4687570"/>
            <a:ext cx="40132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903855" y="4192270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832735" y="4192270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  <a:endCxn id="5" idx="0"/>
          </p:cNvCxnSpPr>
          <p:nvPr/>
        </p:nvCxnSpPr>
        <p:spPr>
          <a:xfrm flipH="1">
            <a:off x="1692910" y="4878070"/>
            <a:ext cx="96837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6"/>
            <a:endCxn id="6" idx="0"/>
          </p:cNvCxnSpPr>
          <p:nvPr/>
        </p:nvCxnSpPr>
        <p:spPr>
          <a:xfrm>
            <a:off x="3062605" y="4878070"/>
            <a:ext cx="87566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2143760" y="4873625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3620000">
            <a:off x="3316605" y="4915535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过程 16"/>
          <p:cNvSpPr/>
          <p:nvPr/>
        </p:nvSpPr>
        <p:spPr>
          <a:xfrm>
            <a:off x="8037830" y="3769360"/>
            <a:ext cx="1129665" cy="42291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6854825" y="5276215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limited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9100185" y="5276215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resident 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401685" y="4693285"/>
            <a:ext cx="40132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644255" y="4197985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573135" y="4197985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2"/>
            <a:endCxn id="18" idx="0"/>
          </p:cNvCxnSpPr>
          <p:nvPr/>
        </p:nvCxnSpPr>
        <p:spPr>
          <a:xfrm flipH="1">
            <a:off x="7433310" y="4883785"/>
            <a:ext cx="96837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0" idx="6"/>
            <a:endCxn id="19" idx="0"/>
          </p:cNvCxnSpPr>
          <p:nvPr/>
        </p:nvCxnSpPr>
        <p:spPr>
          <a:xfrm>
            <a:off x="8803005" y="4883785"/>
            <a:ext cx="87566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7884160" y="4879340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3620000">
            <a:off x="9057005" y="4908550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07135" y="6062345"/>
            <a:ext cx="987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subtypes that belongs to one type are still included </a:t>
            </a:r>
            <a:r>
              <a:rPr lang="en-US" altLang="zh-CN" sz="2400" b="1"/>
              <a:t>in the same table</a:t>
            </a:r>
            <a:r>
              <a:rPr lang="en-US" altLang="zh-CN" sz="2400"/>
              <a:t>.</a:t>
            </a:r>
            <a:endParaRPr lang="en-US" altLang="zh-CN" sz="2400"/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285" y="941705"/>
            <a:ext cx="3207385" cy="26130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2475" y="941705"/>
            <a:ext cx="3000375" cy="2612390"/>
          </a:xfrm>
          <a:prstGeom prst="rect">
            <a:avLst/>
          </a:prstGeom>
        </p:spPr>
      </p:pic>
      <p:sp>
        <p:nvSpPr>
          <p:cNvPr id="36" name="矩形 35"/>
          <p:cNvSpPr/>
          <p:nvPr>
            <p:custDataLst>
              <p:tags r:id="rId5"/>
            </p:custDataLst>
          </p:nvPr>
        </p:nvSpPr>
        <p:spPr>
          <a:xfrm>
            <a:off x="1292225" y="941705"/>
            <a:ext cx="726440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6"/>
            </p:custDataLst>
          </p:nvPr>
        </p:nvSpPr>
        <p:spPr>
          <a:xfrm>
            <a:off x="7102475" y="898525"/>
            <a:ext cx="827405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7"/>
            </p:custDataLst>
          </p:nvPr>
        </p:nvSpPr>
        <p:spPr>
          <a:xfrm>
            <a:off x="2626995" y="3223260"/>
            <a:ext cx="1468120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8481060" y="3263900"/>
            <a:ext cx="1506855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Character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0007"/>
          <a:stretch>
            <a:fillRect/>
          </a:stretch>
        </p:blipFill>
        <p:spPr>
          <a:xfrm>
            <a:off x="405130" y="2483485"/>
            <a:ext cx="5148580" cy="1343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5130" y="3953510"/>
            <a:ext cx="5148580" cy="2393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275" y="5311775"/>
            <a:ext cx="1028700" cy="26670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22235" y="962660"/>
            <a:ext cx="3856990" cy="4410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6275" y="2792730"/>
            <a:ext cx="400685" cy="10039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41220" y="962660"/>
            <a:ext cx="3412490" cy="1266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3460" y="1089025"/>
            <a:ext cx="74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Name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069975" y="1411605"/>
            <a:ext cx="692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Path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76275" y="1875155"/>
            <a:ext cx="111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Star_num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10" idx="3"/>
          </p:cNvCxnSpPr>
          <p:nvPr/>
        </p:nvCxnSpPr>
        <p:spPr>
          <a:xfrm>
            <a:off x="1762760" y="1273175"/>
            <a:ext cx="32321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</p:cNvCxnSpPr>
          <p:nvPr/>
        </p:nvCxnSpPr>
        <p:spPr>
          <a:xfrm>
            <a:off x="1762760" y="1595755"/>
            <a:ext cx="316865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762760" y="2092325"/>
            <a:ext cx="323215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40120" y="962660"/>
            <a:ext cx="153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Combat Type</a:t>
            </a:r>
            <a:endParaRPr lang="en-US" altLang="zh-CN"/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>
          <a:xfrm flipH="1">
            <a:off x="5610225" y="1146810"/>
            <a:ext cx="429895" cy="16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30365" y="5676265"/>
            <a:ext cx="4040505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Conforms to BCNF:</a:t>
            </a:r>
            <a:endParaRPr lang="en-US" altLang="zh-CN" b="1"/>
          </a:p>
          <a:p>
            <a:r>
              <a:rPr lang="en-US" altLang="zh-CN"/>
              <a:t>All other attributes can be </a:t>
            </a:r>
            <a:r>
              <a:rPr lang="en-US" altLang="zh-CN" b="1"/>
              <a:t>uniquely determined</a:t>
            </a:r>
            <a:r>
              <a:rPr lang="en-US" altLang="zh-CN"/>
              <a:t> by Ch_ID</a:t>
            </a:r>
            <a:endParaRPr lang="en-US" altLang="zh-CN"/>
          </a:p>
        </p:txBody>
      </p:sp>
      <p:sp>
        <p:nvSpPr>
          <p:cNvPr id="19" name="右箭头 18"/>
          <p:cNvSpPr/>
          <p:nvPr/>
        </p:nvSpPr>
        <p:spPr>
          <a:xfrm>
            <a:off x="6617970" y="3677285"/>
            <a:ext cx="619125" cy="5029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99320" y="2746375"/>
            <a:ext cx="1861185" cy="105029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437495" y="1273175"/>
            <a:ext cx="1530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connecting character with other entities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1057255" y="2198370"/>
            <a:ext cx="16510" cy="54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commondata" val="eyJoZGlkIjoiZjFmZWIzNDg2MmIzZjExOTIzMmViNTBmYTMwYTk0ZWY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2579</Words>
  <Application>WPS 演示</Application>
  <PresentationFormat>宽屏</PresentationFormat>
  <Paragraphs>172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HONOR Sans Design ExtraBold</vt:lpstr>
      <vt:lpstr>Times New Roman</vt:lpstr>
      <vt:lpstr>HONOR Sans</vt:lpstr>
      <vt:lpstr>-apple-system</vt:lpstr>
      <vt:lpstr>Segoe Print</vt:lpstr>
      <vt:lpstr>微软雅黑</vt:lpstr>
      <vt:lpstr>Arial Unicode MS</vt:lpstr>
      <vt:lpstr>Calibri</vt:lpstr>
      <vt:lpstr>WPS</vt:lpstr>
      <vt:lpstr>PowerPoint 演示文稿</vt:lpstr>
      <vt:lpstr>   Background: what is Hongkai: Star Rail</vt:lpstr>
      <vt:lpstr>   Background: why this topic?</vt:lpstr>
      <vt:lpstr>   Background: why this topic?</vt:lpstr>
      <vt:lpstr>   Background: why this topic?</vt:lpstr>
      <vt:lpstr>   Background: why this topic is worth exploring?</vt:lpstr>
      <vt:lpstr>   ER</vt:lpstr>
      <vt:lpstr>   EER(partial)</vt:lpstr>
      <vt:lpstr>   Logical Design: Character</vt:lpstr>
      <vt:lpstr>   Logical Design: Light Cone</vt:lpstr>
      <vt:lpstr>   Logical Design: Light Cone</vt:lpstr>
      <vt:lpstr>   Logical Design: Relics &amp; Ornaments</vt:lpstr>
      <vt:lpstr>   Data Sources</vt:lpstr>
      <vt:lpstr>   Data Import</vt:lpstr>
      <vt:lpstr>   Table Presentation</vt:lpstr>
      <vt:lpstr>   Constraint Setting</vt:lpstr>
      <vt:lpstr>   ER generated by workbench</vt:lpstr>
      <vt:lpstr>   Query for Strategy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Lv</dc:creator>
  <cp:lastModifiedBy>風殘</cp:lastModifiedBy>
  <cp:revision>76</cp:revision>
  <dcterms:created xsi:type="dcterms:W3CDTF">2023-12-03T14:59:00Z</dcterms:created>
  <dcterms:modified xsi:type="dcterms:W3CDTF">2023-12-08T15:09:48Z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8950B79E59834A02B5A9901D888AD2A3_12</vt:lpwstr>
  </property>
  <property fmtid="{D5CDD505-2E9C-101B-9397-08002B2CF9AE}" pid="3" name="KSOProductBuildVer">
    <vt:lpwstr>2052-12.1.0.15990</vt:lpwstr>
  </property>
</Properties>
</file>